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4" r:id="rId1"/>
  </p:sldMasterIdLst>
  <p:notesMasterIdLst>
    <p:notesMasterId r:id="rId15"/>
  </p:notesMasterIdLst>
  <p:sldIdLst>
    <p:sldId id="256" r:id="rId2"/>
    <p:sldId id="272" r:id="rId3"/>
    <p:sldId id="273" r:id="rId4"/>
    <p:sldId id="274" r:id="rId5"/>
    <p:sldId id="275" r:id="rId6"/>
    <p:sldId id="276" r:id="rId7"/>
    <p:sldId id="277" r:id="rId8"/>
    <p:sldId id="278" r:id="rId9"/>
    <p:sldId id="279" r:id="rId10"/>
    <p:sldId id="280" r:id="rId11"/>
    <p:sldId id="281" r:id="rId12"/>
    <p:sldId id="271" r:id="rId13"/>
    <p:sldId id="282" r:id="rId14"/>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ill Sans MT"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Gill Sans MT"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Gill Sans MT"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Gill Sans MT"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Gill Sans MT" pitchFamily="34" charset="0"/>
        <a:ea typeface="+mn-ea"/>
        <a:cs typeface="+mn-cs"/>
      </a:defRPr>
    </a:lvl5pPr>
    <a:lvl6pPr marL="2286000" algn="l" defTabSz="914400" rtl="0" eaLnBrk="1" latinLnBrk="0" hangingPunct="1">
      <a:defRPr kern="1200">
        <a:solidFill>
          <a:schemeClr val="tx1"/>
        </a:solidFill>
        <a:latin typeface="Gill Sans MT" pitchFamily="34" charset="0"/>
        <a:ea typeface="+mn-ea"/>
        <a:cs typeface="+mn-cs"/>
      </a:defRPr>
    </a:lvl6pPr>
    <a:lvl7pPr marL="2743200" algn="l" defTabSz="914400" rtl="0" eaLnBrk="1" latinLnBrk="0" hangingPunct="1">
      <a:defRPr kern="1200">
        <a:solidFill>
          <a:schemeClr val="tx1"/>
        </a:solidFill>
        <a:latin typeface="Gill Sans MT" pitchFamily="34" charset="0"/>
        <a:ea typeface="+mn-ea"/>
        <a:cs typeface="+mn-cs"/>
      </a:defRPr>
    </a:lvl7pPr>
    <a:lvl8pPr marL="3200400" algn="l" defTabSz="914400" rtl="0" eaLnBrk="1" latinLnBrk="0" hangingPunct="1">
      <a:defRPr kern="1200">
        <a:solidFill>
          <a:schemeClr val="tx1"/>
        </a:solidFill>
        <a:latin typeface="Gill Sans MT" pitchFamily="34" charset="0"/>
        <a:ea typeface="+mn-ea"/>
        <a:cs typeface="+mn-cs"/>
      </a:defRPr>
    </a:lvl8pPr>
    <a:lvl9pPr marL="3657600" algn="l" defTabSz="914400" rtl="0" eaLnBrk="1" latinLnBrk="0" hangingPunct="1">
      <a:defRPr kern="1200">
        <a:solidFill>
          <a:schemeClr val="tx1"/>
        </a:solidFill>
        <a:latin typeface="Gill Sans MT"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43" autoAdjust="0"/>
  </p:normalViewPr>
  <p:slideViewPr>
    <p:cSldViewPr>
      <p:cViewPr>
        <p:scale>
          <a:sx n="60" d="100"/>
          <a:sy n="60" d="100"/>
        </p:scale>
        <p:origin x="-1644"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932D326C-7BB3-4ED1-A230-AEFCDB011C8B}" type="datetimeFigureOut">
              <a:rPr lang="en-US"/>
              <a:pPr>
                <a:defRPr/>
              </a:pPr>
              <a:t>6/2/2019</a:t>
            </a:fld>
            <a:endParaRPr lang="en-US"/>
          </a:p>
        </p:txBody>
      </p:sp>
      <p:sp>
        <p:nvSpPr>
          <p:cNvPr id="4" name="Slide Image Placeholder 3">
            <a:extLst>
              <a:ext uri="{FF2B5EF4-FFF2-40B4-BE49-F238E27FC236}"/>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822A08B6-04EE-4541-9680-7CD70A168409}" type="slidenum">
              <a:rPr lang="en-US" altLang="en-US"/>
              <a:pPr>
                <a:defRPr/>
              </a:pPr>
              <a:t>‹#›</a:t>
            </a:fld>
            <a:endParaRPr lang="en-US" altLang="en-US"/>
          </a:p>
        </p:txBody>
      </p:sp>
    </p:spTree>
    <p:extLst>
      <p:ext uri="{BB962C8B-B14F-4D97-AF65-F5344CB8AC3E}">
        <p14:creationId xmlns:p14="http://schemas.microsoft.com/office/powerpoint/2010/main" val="11996112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7F176622-BB89-4B4C-AFBF-67003401C800}" type="slidenum">
              <a:rPr lang="en-US" altLang="en-US" smtClean="0">
                <a:latin typeface="Calibri" pitchFamily="34" charset="0"/>
              </a:rPr>
              <a:pPr/>
              <a:t>1</a:t>
            </a:fld>
            <a:endParaRPr lang="en-US"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Organizations are filled with many people who are struggling to achieve more in the workplace. Social status is measured by a person's occupation, so there is a constant need to achieve more powerful positions. At times, the need to get more organizational power leads to conflicts and disagreements.  An organization is a virtual field where people who do not know each other meet and are expected to work together harmoniously and productively. The employees are not compatible and at times they have very different opinions. The colleagues feel a need to compete for better positions and status, which raises issues as well. The organization might desire the organization to work as a team, but the desire to get better positions pushes them to compete on an individual level. Power comes in when the better-positioned people need to interact or solve conflicts in their teams. This power can be defined as the ability to influence people to do what you want them to do. People can assume that power is good and ideal, though a different story when it comes to dealing with difficult colleagues.</a:t>
            </a:r>
          </a:p>
          <a:p>
            <a:endParaRPr 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FAEC7986-E394-4221-8310-5807F4140842}" type="slidenum">
              <a:rPr lang="en-US" altLang="en-US" smtClean="0">
                <a:latin typeface="Calibri" pitchFamily="34" charset="0"/>
              </a:rPr>
              <a:pPr/>
              <a:t>2</a:t>
            </a:fld>
            <a:endParaRPr lang="en-US" alt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Power changes people, and the change affects how they relate to other people at work. Those who rise to positions of power tend to prioritize their own desires and goals above those of the other members of staff. A few of them fail to take notice of the other staff members' perspectives, which leads to disagreements between staff members. Some people become less polite when they get into positions of power. When these powerful people feel threatened they act aggressively to preserve the position of power they hold. Some of these people in positions of power do not realize that other people have needs. Power blinds some of them, which creates divisions in the organization. </a:t>
            </a:r>
          </a:p>
          <a:p>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E0DC67D3-0FC9-4CCA-8F9D-9DBBFAFCE3C6}" type="slidenum">
              <a:rPr lang="en-US" altLang="en-US" smtClean="0">
                <a:latin typeface="Calibri" pitchFamily="34" charset="0"/>
              </a:rPr>
              <a:pPr/>
              <a:t>3</a:t>
            </a:fld>
            <a:endParaRPr lang="en-US" alt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According to Per McClelland's needs theory, employees in any workplace have three needs. They have the need for achievement, need for affiliation and the need for power. The need for power comes first in the workplace, most of all in the large organizations. The need to achieve more comes second and the need for affiliation last (Lipsky, 2016). In smaller organizations, the need to achieve more comes first, since the organization needs to grow. The need for power comes second and lastly, the need for affiliations. </a:t>
            </a:r>
          </a:p>
          <a:p>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67104AB9-323F-4875-BFF9-D9D4748309BD}" type="slidenum">
              <a:rPr lang="en-US" altLang="en-US" smtClean="0">
                <a:latin typeface="Calibri" pitchFamily="34" charset="0"/>
              </a:rPr>
              <a:pPr/>
              <a:t>4</a:t>
            </a:fld>
            <a:endParaRPr lang="en-US" alt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Conflicts and the need for power in organizations go hand in hand. Avoiding conflicts is easier than handling them, so at times avoiding them becomes impossible (Scott, 2017). Conflicts have a lot of negative issues that affect employees' productivity. The quality of work done is negatively affected by the conflicts, which in turn affects the company's productivity and profit making (Wesley, 2015). Conflicts are essential in the workplace since people are expected to have different opinions</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FCDD7055-6C14-495A-BCE7-4903D1FA37E2}" type="slidenum">
              <a:rPr lang="en-US" altLang="en-US" smtClean="0">
                <a:latin typeface="Calibri" pitchFamily="34" charset="0"/>
              </a:rPr>
              <a:pPr/>
              <a:t>5</a:t>
            </a:fld>
            <a:endParaRPr lang="en-US" alt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Lack of conflicts shows that some people are not voicing their opinions or they are not questioning the management (Cunliffe, 2008). Some people choose to conceal or to ignore conflicts, which leads to resentment and later infighting within the organization. Therefore, it is wise to address the conflicts and disagreements than ignore or conceal them. </a:t>
            </a:r>
          </a:p>
          <a:p>
            <a:endParaRPr 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6A51010B-1F90-4A74-A8D6-2BC466E66753}" type="slidenum">
              <a:rPr lang="en-US" altLang="en-US" smtClean="0">
                <a:latin typeface="Calibri" pitchFamily="34" charset="0"/>
              </a:rPr>
              <a:pPr/>
              <a:t>6</a:t>
            </a:fld>
            <a:endParaRPr lang="en-US" alt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Conflicts are caused by poor communication or the inability to control one's emotions. If the person occupying the position of power is a poor communicator, conflicts will be numerous and those who occupy lesser positions are bound to suffer. If people with poor communication skills are the employees, the managers and those in a position of power have to figure out how to deal with difficult people if they exist in the organization (Liddle, 2017). Since conflicts are a sign of sharing opinions, organizations should look for ways of handling power in such a way that it will help minimize the conflicts that arise from gaining or losing power in the workplace. </a:t>
            </a:r>
          </a:p>
          <a:p>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6481D9A5-7051-4DE8-9B9E-6F63B7A13A5A}" type="slidenum">
              <a:rPr lang="en-US" altLang="en-US" smtClean="0">
                <a:latin typeface="Calibri" pitchFamily="34" charset="0"/>
              </a:rPr>
              <a:pPr/>
              <a:t>7</a:t>
            </a:fld>
            <a:endParaRPr lang="en-US" alt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Power and conflict issues in the workplace can be resolved through effective communication. In most cases, making clarifications and ensuring that instructions clear save the organization a lot of energy. If all the people avoid stepping at each other's feet, the number of conflicts in the organization can be reduced (Wesley, 2015). Sometimes human interactions cannot avoid conflicts at all, so chances are people will need to devise ways to solve the little conflicts which cannot be avoided. Misunderstandings can be solved through clarifications. </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EA105163-13D4-499D-8C0E-12F6C1684983}" type="slidenum">
              <a:rPr lang="en-US" altLang="en-US" smtClean="0">
                <a:latin typeface="Calibri" pitchFamily="34" charset="0"/>
              </a:rPr>
              <a:pPr/>
              <a:t>8</a:t>
            </a:fld>
            <a:endParaRPr lang="en-US" alt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Organizations should ensure that all conflicts are handled since avoiding them causes more problems. </a:t>
            </a:r>
          </a:p>
          <a:p>
            <a:r>
              <a:rPr lang="en-US" smtClean="0"/>
              <a:t>Power and conflict problems can be solved if the organization works towards working as a team instead of focusing on personal achievements. Teamwork makes employees understand each other better and communicate effectively.</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5E287E9E-2125-4344-94BA-5B5EFE540FCA}" type="slidenum">
              <a:rPr lang="en-US" altLang="en-US" smtClean="0">
                <a:latin typeface="Calibri" pitchFamily="34" charset="0"/>
              </a:rPr>
              <a:pPr/>
              <a:t>9</a:t>
            </a:fld>
            <a:endParaRPr lang="en-US" alt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organization should ensure they promote people who can never forget about their team member's needs (Cunliffe, 2008). Though power changes people, the organization can avoid that by controlling the amount of power they allocate people. Achieving the organizations' needs should be a joint effort. If the team needs to achieve targets as a team they will not step on each other's feet while achieving their goals as a group. </a:t>
            </a:r>
          </a:p>
          <a:p>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AB90B017-90D3-4B85-A98E-F52C2492B3F9}" type="slidenum">
              <a:rPr lang="en-US" altLang="en-US" smtClean="0">
                <a:latin typeface="Calibri" pitchFamily="34" charset="0"/>
              </a:rPr>
              <a:pPr/>
              <a:t>10</a:t>
            </a:fld>
            <a:endParaRPr lang="en-US" alt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In conclusion, many people in the society associate social class with the position one holds at work. The need for power can push people to treat others wrongly at the workplace. The type of organization determines the types of needs employees will have and the priorities they will have. Staff members need to understand each other's need for power when conflicts arise. Working as a team can help solve the power struggles at the workplace. My position on power and conflict management has changed after this research. I know who to approach organizational power and conflict management, something that I did not know before doing this assignment. </a:t>
            </a:r>
          </a:p>
          <a:p>
            <a:endParaRPr 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defTabSz="457200" eaLnBrk="0" fontAlgn="base" hangingPunct="0">
              <a:spcBef>
                <a:spcPct val="0"/>
              </a:spcBef>
              <a:spcAft>
                <a:spcPct val="0"/>
              </a:spcAft>
              <a:defRPr>
                <a:solidFill>
                  <a:schemeClr val="tx1"/>
                </a:solidFill>
                <a:latin typeface="Gill Sans MT" pitchFamily="34" charset="0"/>
              </a:defRPr>
            </a:lvl6pPr>
            <a:lvl7pPr marL="2971800" indent="-228600" defTabSz="457200" eaLnBrk="0" fontAlgn="base" hangingPunct="0">
              <a:spcBef>
                <a:spcPct val="0"/>
              </a:spcBef>
              <a:spcAft>
                <a:spcPct val="0"/>
              </a:spcAft>
              <a:defRPr>
                <a:solidFill>
                  <a:schemeClr val="tx1"/>
                </a:solidFill>
                <a:latin typeface="Gill Sans MT" pitchFamily="34" charset="0"/>
              </a:defRPr>
            </a:lvl7pPr>
            <a:lvl8pPr marL="3429000" indent="-228600" defTabSz="457200" eaLnBrk="0" fontAlgn="base" hangingPunct="0">
              <a:spcBef>
                <a:spcPct val="0"/>
              </a:spcBef>
              <a:spcAft>
                <a:spcPct val="0"/>
              </a:spcAft>
              <a:defRPr>
                <a:solidFill>
                  <a:schemeClr val="tx1"/>
                </a:solidFill>
                <a:latin typeface="Gill Sans MT" pitchFamily="34" charset="0"/>
              </a:defRPr>
            </a:lvl8pPr>
            <a:lvl9pPr marL="3886200" indent="-228600" defTabSz="457200" eaLnBrk="0" fontAlgn="base" hangingPunct="0">
              <a:spcBef>
                <a:spcPct val="0"/>
              </a:spcBef>
              <a:spcAft>
                <a:spcPct val="0"/>
              </a:spcAft>
              <a:defRPr>
                <a:solidFill>
                  <a:schemeClr val="tx1"/>
                </a:solidFill>
                <a:latin typeface="Gill Sans MT" pitchFamily="34" charset="0"/>
              </a:defRPr>
            </a:lvl9pPr>
          </a:lstStyle>
          <a:p>
            <a:fld id="{5570FE9E-73A8-464E-BE17-3D35E5B0AB5D}" type="slidenum">
              <a:rPr lang="en-US" altLang="en-US" smtClean="0">
                <a:latin typeface="Calibri" pitchFamily="34" charset="0"/>
              </a:rPr>
              <a:pPr/>
              <a:t>11</a:t>
            </a:fld>
            <a:endParaRPr lang="en-US"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extLst>
          </p:cNvPr>
          <p:cNvCxnSpPr/>
          <p:nvPr/>
        </p:nvCxnSpPr>
        <p:spPr>
          <a:xfrm>
            <a:off x="2395538" y="3529013"/>
            <a:ext cx="5619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ctrTitle"/>
          </p:nvPr>
        </p:nvSpPr>
        <p:spPr>
          <a:xfrm>
            <a:off x="2396319" y="802299"/>
            <a:ext cx="5618515" cy="2541431"/>
          </a:xfrm>
        </p:spPr>
        <p:txBody>
          <a:bodyPr bIns="0" anchor="b"/>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62B4F713-ADF2-493E-BDF6-A65CF045A567}" type="datetimeFigureOut">
              <a:rPr lang="en-US"/>
              <a:pPr>
                <a:defRPr/>
              </a:pPr>
              <a:t>6/2/2019</a:t>
            </a:fld>
            <a:endParaRPr lang="en-US"/>
          </a:p>
        </p:txBody>
      </p:sp>
      <p:sp>
        <p:nvSpPr>
          <p:cNvPr id="6" name="Footer Placeholder 4">
            <a:extLst>
              <a:ext uri="{FF2B5EF4-FFF2-40B4-BE49-F238E27FC236}"/>
            </a:extLst>
          </p:cNvPr>
          <p:cNvSpPr>
            <a:spLocks noGrp="1"/>
          </p:cNvSpPr>
          <p:nvPr>
            <p:ph type="ftr" sz="quarter" idx="11"/>
          </p:nvPr>
        </p:nvSpPr>
        <p:spPr>
          <a:xfrm>
            <a:off x="2395538" y="328613"/>
            <a:ext cx="3087687" cy="309562"/>
          </a:xfrm>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a:xfrm>
            <a:off x="1435100" y="798513"/>
            <a:ext cx="801688" cy="504825"/>
          </a:xfrm>
        </p:spPr>
        <p:txBody>
          <a:bodyPr/>
          <a:lstStyle>
            <a:lvl1pPr>
              <a:defRPr/>
            </a:lvl1pPr>
          </a:lstStyle>
          <a:p>
            <a:pPr>
              <a:defRPr/>
            </a:pPr>
            <a:fld id="{8E0A5D12-B865-4B40-85FF-0264A17FAA37}" type="slidenum">
              <a:rPr lang="en-US" altLang="en-US"/>
              <a:pPr>
                <a:defRPr/>
              </a:pPr>
              <a:t>‹#›</a:t>
            </a:fld>
            <a:endParaRPr lang="en-US" altLang="en-US"/>
          </a:p>
        </p:txBody>
      </p:sp>
    </p:spTree>
    <p:extLst>
      <p:ext uri="{BB962C8B-B14F-4D97-AF65-F5344CB8AC3E}">
        <p14:creationId xmlns:p14="http://schemas.microsoft.com/office/powerpoint/2010/main" val="1525873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87507A2C-62D5-48E4-9685-7C6777B6FDC0}" type="datetimeFigureOut">
              <a:rPr lang="en-US"/>
              <a:pPr>
                <a:defRPr/>
              </a:pPr>
              <a:t>6/2/2019</a:t>
            </a:fld>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E304832C-53BE-4FDD-AFDD-3967E2F87788}" type="slidenum">
              <a:rPr lang="en-US" altLang="en-US"/>
              <a:pPr>
                <a:defRPr/>
              </a:pPr>
              <a:t>‹#›</a:t>
            </a:fld>
            <a:endParaRPr lang="en-US" altLang="en-US"/>
          </a:p>
        </p:txBody>
      </p:sp>
    </p:spTree>
    <p:extLst>
      <p:ext uri="{BB962C8B-B14F-4D97-AF65-F5344CB8AC3E}">
        <p14:creationId xmlns:p14="http://schemas.microsoft.com/office/powerpoint/2010/main" val="2245086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extLst>
          </p:cNvPr>
          <p:cNvCxnSpPr/>
          <p:nvPr/>
        </p:nvCxnSpPr>
        <p:spPr>
          <a:xfrm>
            <a:off x="1443038" y="3805238"/>
            <a:ext cx="561816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1756130"/>
            <a:ext cx="5617002" cy="1887950"/>
          </a:xfrm>
        </p:spPr>
        <p:txBody>
          <a:bodyPr anchor="b"/>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EB698E61-124E-4DF9-80B3-0CDFEB134428}" type="datetimeFigureOut">
              <a:rPr lang="en-US"/>
              <a:pPr>
                <a:defRPr/>
              </a:pPr>
              <a:t>6/2/2019</a:t>
            </a:fld>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29226869-17CA-4E24-BBB9-25E842BA3256}" type="slidenum">
              <a:rPr lang="en-US" altLang="en-US"/>
              <a:pPr>
                <a:defRPr/>
              </a:pPr>
              <a:t>‹#›</a:t>
            </a:fld>
            <a:endParaRPr lang="en-US" altLang="en-US"/>
          </a:p>
        </p:txBody>
      </p:sp>
    </p:spTree>
    <p:extLst>
      <p:ext uri="{BB962C8B-B14F-4D97-AF65-F5344CB8AC3E}">
        <p14:creationId xmlns:p14="http://schemas.microsoft.com/office/powerpoint/2010/main" val="74060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extLst>
          </p:cNvPr>
          <p:cNvSpPr>
            <a:spLocks noGrp="1"/>
          </p:cNvSpPr>
          <p:nvPr>
            <p:ph type="dt" sz="half" idx="10"/>
          </p:nvPr>
        </p:nvSpPr>
        <p:spPr/>
        <p:txBody>
          <a:bodyPr/>
          <a:lstStyle>
            <a:lvl1pPr>
              <a:defRPr/>
            </a:lvl1pPr>
          </a:lstStyle>
          <a:p>
            <a:pPr>
              <a:defRPr/>
            </a:pPr>
            <a:fld id="{72B68360-802C-4C94-A47F-C88FC2A8E251}" type="datetimeFigureOut">
              <a:rPr lang="en-US"/>
              <a:pPr>
                <a:defRPr/>
              </a:pPr>
              <a:t>6/2/2019</a:t>
            </a:fld>
            <a:endParaRPr lang="en-US"/>
          </a:p>
        </p:txBody>
      </p:sp>
      <p:sp>
        <p:nvSpPr>
          <p:cNvPr id="7" name="Footer Placeholder 5">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extLst>
          </p:cNvPr>
          <p:cNvSpPr>
            <a:spLocks noGrp="1"/>
          </p:cNvSpPr>
          <p:nvPr>
            <p:ph type="sldNum" sz="quarter" idx="12"/>
          </p:nvPr>
        </p:nvSpPr>
        <p:spPr/>
        <p:txBody>
          <a:bodyPr/>
          <a:lstStyle>
            <a:lvl1pPr>
              <a:defRPr/>
            </a:lvl1pPr>
          </a:lstStyle>
          <a:p>
            <a:pPr>
              <a:defRPr/>
            </a:pPr>
            <a:fld id="{7FBA3AB4-B958-4E4A-94E7-05C7474A1CF8}" type="slidenum">
              <a:rPr lang="en-US" altLang="en-US"/>
              <a:pPr>
                <a:defRPr/>
              </a:pPr>
              <a:t>‹#›</a:t>
            </a:fld>
            <a:endParaRPr lang="en-US" altLang="en-US"/>
          </a:p>
        </p:txBody>
      </p:sp>
    </p:spTree>
    <p:extLst>
      <p:ext uri="{BB962C8B-B14F-4D97-AF65-F5344CB8AC3E}">
        <p14:creationId xmlns:p14="http://schemas.microsoft.com/office/powerpoint/2010/main" val="4158345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extLst>
          </p:cNvPr>
          <p:cNvSpPr>
            <a:spLocks noGrp="1"/>
          </p:cNvSpPr>
          <p:nvPr>
            <p:ph type="dt" sz="half" idx="10"/>
          </p:nvPr>
        </p:nvSpPr>
        <p:spPr/>
        <p:txBody>
          <a:bodyPr/>
          <a:lstStyle>
            <a:lvl1pPr>
              <a:defRPr/>
            </a:lvl1pPr>
          </a:lstStyle>
          <a:p>
            <a:pPr>
              <a:defRPr/>
            </a:pPr>
            <a:fld id="{77398D84-1895-44EA-BBA6-E00C426E328F}" type="datetimeFigureOut">
              <a:rPr lang="en-US"/>
              <a:pPr>
                <a:defRPr/>
              </a:pPr>
              <a:t>6/2/2019</a:t>
            </a:fld>
            <a:endParaRPr lang="en-US"/>
          </a:p>
        </p:txBody>
      </p:sp>
      <p:sp>
        <p:nvSpPr>
          <p:cNvPr id="9" name="Footer Placeholder 7">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extLst>
          </p:cNvPr>
          <p:cNvSpPr>
            <a:spLocks noGrp="1"/>
          </p:cNvSpPr>
          <p:nvPr>
            <p:ph type="sldNum" sz="quarter" idx="12"/>
          </p:nvPr>
        </p:nvSpPr>
        <p:spPr/>
        <p:txBody>
          <a:bodyPr/>
          <a:lstStyle>
            <a:lvl1pPr>
              <a:defRPr/>
            </a:lvl1pPr>
          </a:lstStyle>
          <a:p>
            <a:pPr>
              <a:defRPr/>
            </a:pPr>
            <a:fld id="{7E3474E2-344C-41AB-9025-C4197C422654}" type="slidenum">
              <a:rPr lang="en-US" altLang="en-US"/>
              <a:pPr>
                <a:defRPr/>
              </a:pPr>
              <a:t>‹#›</a:t>
            </a:fld>
            <a:endParaRPr lang="en-US" altLang="en-US"/>
          </a:p>
        </p:txBody>
      </p:sp>
    </p:spTree>
    <p:extLst>
      <p:ext uri="{BB962C8B-B14F-4D97-AF65-F5344CB8AC3E}">
        <p14:creationId xmlns:p14="http://schemas.microsoft.com/office/powerpoint/2010/main" val="1508794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a:extLst>
              <a:ext uri="{FF2B5EF4-FFF2-40B4-BE49-F238E27FC236}"/>
            </a:extLst>
          </p:cNvPr>
          <p:cNvSpPr>
            <a:spLocks noGrp="1"/>
          </p:cNvSpPr>
          <p:nvPr>
            <p:ph type="dt" sz="half" idx="10"/>
          </p:nvPr>
        </p:nvSpPr>
        <p:spPr/>
        <p:txBody>
          <a:bodyPr/>
          <a:lstStyle>
            <a:lvl1pPr>
              <a:defRPr/>
            </a:lvl1pPr>
          </a:lstStyle>
          <a:p>
            <a:pPr>
              <a:defRPr/>
            </a:pPr>
            <a:fld id="{381F0104-C4B3-4DFC-81C3-206CBA44FE4E}" type="datetimeFigureOut">
              <a:rPr lang="en-US"/>
              <a:pPr>
                <a:defRPr/>
              </a:pPr>
              <a:t>6/2/2019</a:t>
            </a:fld>
            <a:endParaRPr lang="en-US"/>
          </a:p>
        </p:txBody>
      </p:sp>
      <p:sp>
        <p:nvSpPr>
          <p:cNvPr id="5" name="Footer Placeholder 3">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extLst>
          </p:cNvPr>
          <p:cNvSpPr>
            <a:spLocks noGrp="1"/>
          </p:cNvSpPr>
          <p:nvPr>
            <p:ph type="sldNum" sz="quarter" idx="12"/>
          </p:nvPr>
        </p:nvSpPr>
        <p:spPr/>
        <p:txBody>
          <a:bodyPr/>
          <a:lstStyle>
            <a:lvl1pPr>
              <a:defRPr/>
            </a:lvl1pPr>
          </a:lstStyle>
          <a:p>
            <a:pPr>
              <a:defRPr/>
            </a:pPr>
            <a:fld id="{2628DA12-2BA1-4BA4-A6FB-E6DFA3E540CF}" type="slidenum">
              <a:rPr lang="en-US" altLang="en-US"/>
              <a:pPr>
                <a:defRPr/>
              </a:pPr>
              <a:t>‹#›</a:t>
            </a:fld>
            <a:endParaRPr lang="en-US" altLang="en-US"/>
          </a:p>
        </p:txBody>
      </p:sp>
    </p:spTree>
    <p:extLst>
      <p:ext uri="{BB962C8B-B14F-4D97-AF65-F5344CB8AC3E}">
        <p14:creationId xmlns:p14="http://schemas.microsoft.com/office/powerpoint/2010/main" val="216980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9A00D9F-77C1-484C-943D-434E2C044BF8}" type="datetimeFigureOut">
              <a:rPr lang="en-US"/>
              <a:pPr>
                <a:defRPr/>
              </a:pPr>
              <a:t>6/2/2019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8D496FB-4D3C-42F3-8A86-75A01DBC1695}" type="slidenum">
              <a:rPr lang="en-US" altLang="en-US"/>
              <a:pPr>
                <a:defRPr/>
              </a:pPr>
              <a:t>‹#›</a:t>
            </a:fld>
            <a:endParaRPr lang="en-US" altLang="en-US"/>
          </a:p>
        </p:txBody>
      </p:sp>
    </p:spTree>
    <p:extLst>
      <p:ext uri="{BB962C8B-B14F-4D97-AF65-F5344CB8AC3E}">
        <p14:creationId xmlns:p14="http://schemas.microsoft.com/office/powerpoint/2010/main" val="2151376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extLst>
          </p:cNvPr>
          <p:cNvCxnSpPr/>
          <p:nvPr/>
        </p:nvCxnSpPr>
        <p:spPr>
          <a:xfrm>
            <a:off x="1441450" y="3205163"/>
            <a:ext cx="242411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39042" y="798973"/>
            <a:ext cx="2425950" cy="2247117"/>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Date Placeholder 4">
            <a:extLst>
              <a:ext uri="{FF2B5EF4-FFF2-40B4-BE49-F238E27FC236}"/>
            </a:extLst>
          </p:cNvPr>
          <p:cNvSpPr>
            <a:spLocks noGrp="1"/>
          </p:cNvSpPr>
          <p:nvPr>
            <p:ph type="dt" sz="half" idx="10"/>
          </p:nvPr>
        </p:nvSpPr>
        <p:spPr/>
        <p:txBody>
          <a:bodyPr/>
          <a:lstStyle>
            <a:lvl1pPr>
              <a:defRPr/>
            </a:lvl1pPr>
          </a:lstStyle>
          <a:p>
            <a:pPr>
              <a:defRPr/>
            </a:pPr>
            <a:fld id="{6FDB99D6-2A46-4342-833C-5D9598BC2A95}" type="datetimeFigureOut">
              <a:rPr lang="en-US"/>
              <a:pPr>
                <a:defRPr/>
              </a:pPr>
              <a:t>6/2/2019</a:t>
            </a:fld>
            <a:endParaRPr lang="en-US"/>
          </a:p>
        </p:txBody>
      </p:sp>
      <p:sp>
        <p:nvSpPr>
          <p:cNvPr id="7" name="Footer Placeholder 5">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extLst>
          </p:cNvPr>
          <p:cNvSpPr>
            <a:spLocks noGrp="1"/>
          </p:cNvSpPr>
          <p:nvPr>
            <p:ph type="sldNum" sz="quarter" idx="12"/>
          </p:nvPr>
        </p:nvSpPr>
        <p:spPr/>
        <p:txBody>
          <a:bodyPr/>
          <a:lstStyle>
            <a:lvl1pPr>
              <a:defRPr/>
            </a:lvl1pPr>
          </a:lstStyle>
          <a:p>
            <a:pPr>
              <a:defRPr/>
            </a:pPr>
            <a:fld id="{D1190132-E464-484B-B1D3-F02E9FBDE77E}" type="slidenum">
              <a:rPr lang="en-US" altLang="en-US"/>
              <a:pPr>
                <a:defRPr/>
              </a:pPr>
              <a:t>‹#›</a:t>
            </a:fld>
            <a:endParaRPr lang="en-US" altLang="en-US"/>
          </a:p>
        </p:txBody>
      </p:sp>
    </p:spTree>
    <p:extLst>
      <p:ext uri="{BB962C8B-B14F-4D97-AF65-F5344CB8AC3E}">
        <p14:creationId xmlns:p14="http://schemas.microsoft.com/office/powerpoint/2010/main" val="3481343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10"/>
          <p:cNvGrpSpPr>
            <a:grpSpLocks/>
          </p:cNvGrpSpPr>
          <p:nvPr/>
        </p:nvGrpSpPr>
        <p:grpSpPr bwMode="auto">
          <a:xfrm>
            <a:off x="4995863" y="482600"/>
            <a:ext cx="3511550" cy="5148263"/>
            <a:chOff x="6852919" y="583365"/>
            <a:chExt cx="4681849" cy="5181928"/>
          </a:xfrm>
        </p:grpSpPr>
        <p:sp>
          <p:nvSpPr>
            <p:cNvPr id="6" name="Rectangle 5">
              <a:extLst>
                <a:ext uri="{FF2B5EF4-FFF2-40B4-BE49-F238E27FC236}"/>
              </a:extLst>
            </p:cNvPr>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7" name="Rectangle 6">
              <a:extLst>
                <a:ext uri="{FF2B5EF4-FFF2-40B4-BE49-F238E27FC236}"/>
              </a:extLst>
            </p:cNvPr>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cxnSp>
        <p:nvCxnSpPr>
          <p:cNvPr id="8" name="Straight Connector 7">
            <a:extLst>
              <a:ext uri="{FF2B5EF4-FFF2-40B4-BE49-F238E27FC236}"/>
            </a:extLst>
          </p:cNvPr>
          <p:cNvCxnSpPr/>
          <p:nvPr/>
        </p:nvCxnSpPr>
        <p:spPr>
          <a:xfrm>
            <a:off x="1441450" y="3143250"/>
            <a:ext cx="324167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4148" y="1129513"/>
            <a:ext cx="3244935" cy="1830584"/>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rtlCol="0">
            <a:normAutofit/>
          </a:bodyPr>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Date Placeholder 4">
            <a:extLst>
              <a:ext uri="{FF2B5EF4-FFF2-40B4-BE49-F238E27FC236}"/>
            </a:extLst>
          </p:cNvPr>
          <p:cNvSpPr>
            <a:spLocks noGrp="1"/>
          </p:cNvSpPr>
          <p:nvPr>
            <p:ph type="dt" sz="half" idx="10"/>
          </p:nvPr>
        </p:nvSpPr>
        <p:spPr>
          <a:xfrm>
            <a:off x="1436688" y="5470525"/>
            <a:ext cx="3252787" cy="319088"/>
          </a:xfrm>
        </p:spPr>
        <p:txBody>
          <a:bodyPr/>
          <a:lstStyle>
            <a:lvl1pPr algn="l">
              <a:defRPr/>
            </a:lvl1pPr>
          </a:lstStyle>
          <a:p>
            <a:pPr>
              <a:defRPr/>
            </a:pPr>
            <a:fld id="{7E9E4017-C57C-4A8B-800C-52D6CA46F2A7}" type="datetimeFigureOut">
              <a:rPr lang="en-US"/>
              <a:pPr>
                <a:defRPr/>
              </a:pPr>
              <a:t>6/2/2019</a:t>
            </a:fld>
            <a:endParaRPr lang="en-US"/>
          </a:p>
        </p:txBody>
      </p:sp>
      <p:sp>
        <p:nvSpPr>
          <p:cNvPr id="10" name="Footer Placeholder 5">
            <a:extLst>
              <a:ext uri="{FF2B5EF4-FFF2-40B4-BE49-F238E27FC236}"/>
            </a:extLst>
          </p:cNvPr>
          <p:cNvSpPr>
            <a:spLocks noGrp="1"/>
          </p:cNvSpPr>
          <p:nvPr>
            <p:ph type="ftr" sz="quarter" idx="11"/>
          </p:nvPr>
        </p:nvSpPr>
        <p:spPr>
          <a:xfrm>
            <a:off x="1438275" y="319088"/>
            <a:ext cx="3251200" cy="320675"/>
          </a:xfrm>
        </p:spPr>
        <p:txBody>
          <a:bodyPr/>
          <a:lstStyle>
            <a:lvl1pPr>
              <a:defRPr/>
            </a:lvl1pPr>
          </a:lstStyle>
          <a:p>
            <a:pPr>
              <a:defRPr/>
            </a:pPr>
            <a:endParaRPr lang="en-US"/>
          </a:p>
        </p:txBody>
      </p:sp>
      <p:sp>
        <p:nvSpPr>
          <p:cNvPr id="11" name="Slide Number Placeholder 6">
            <a:extLst>
              <a:ext uri="{FF2B5EF4-FFF2-40B4-BE49-F238E27FC236}"/>
            </a:extLst>
          </p:cNvPr>
          <p:cNvSpPr>
            <a:spLocks noGrp="1"/>
          </p:cNvSpPr>
          <p:nvPr>
            <p:ph type="sldNum" sz="quarter" idx="12"/>
          </p:nvPr>
        </p:nvSpPr>
        <p:spPr/>
        <p:txBody>
          <a:bodyPr/>
          <a:lstStyle>
            <a:lvl1pPr>
              <a:defRPr/>
            </a:lvl1pPr>
          </a:lstStyle>
          <a:p>
            <a:pPr>
              <a:defRPr/>
            </a:pPr>
            <a:fld id="{37F92ED5-B1F1-4800-8185-0A58827817D0}" type="slidenum">
              <a:rPr lang="en-US" altLang="en-US"/>
              <a:pPr>
                <a:defRPr/>
              </a:pPr>
              <a:t>‹#›</a:t>
            </a:fld>
            <a:endParaRPr lang="en-US" altLang="en-US"/>
          </a:p>
        </p:txBody>
      </p:sp>
    </p:spTree>
    <p:extLst>
      <p:ext uri="{BB962C8B-B14F-4D97-AF65-F5344CB8AC3E}">
        <p14:creationId xmlns:p14="http://schemas.microsoft.com/office/powerpoint/2010/main" val="1145938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a:extLst>
              <a:ext uri="{FF2B5EF4-FFF2-40B4-BE49-F238E27FC236}"/>
            </a:extLst>
          </p:cNvPr>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D1D67AF9-CFB5-4DC7-95AB-512E34208221}" type="datetimeFigureOut">
              <a:rPr lang="en-US"/>
              <a:pPr>
                <a:defRPr/>
              </a:pPr>
              <a:t>6/2/2019</a:t>
            </a:fld>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AE24B517-66C3-433F-889D-505437B79131}" type="slidenum">
              <a:rPr lang="en-US" altLang="en-US"/>
              <a:pPr>
                <a:defRPr/>
              </a:pPr>
              <a:t>‹#›</a:t>
            </a:fld>
            <a:endParaRPr lang="en-US" altLang="en-US"/>
          </a:p>
        </p:txBody>
      </p:sp>
    </p:spTree>
    <p:extLst>
      <p:ext uri="{BB962C8B-B14F-4D97-AF65-F5344CB8AC3E}">
        <p14:creationId xmlns:p14="http://schemas.microsoft.com/office/powerpoint/2010/main" val="977860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a:extLst>
              <a:ext uri="{FF2B5EF4-FFF2-40B4-BE49-F238E27FC236}"/>
            </a:extLst>
          </p:cNvPr>
          <p:cNvCxnSpPr/>
          <p:nvPr/>
        </p:nvCxnSpPr>
        <p:spPr>
          <a:xfrm>
            <a:off x="6918325" y="798513"/>
            <a:ext cx="0" cy="466090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extLst>
          </p:cNvPr>
          <p:cNvSpPr>
            <a:spLocks noGrp="1"/>
          </p:cNvSpPr>
          <p:nvPr>
            <p:ph type="dt" sz="half" idx="10"/>
          </p:nvPr>
        </p:nvSpPr>
        <p:spPr/>
        <p:txBody>
          <a:bodyPr/>
          <a:lstStyle>
            <a:lvl1pPr>
              <a:defRPr/>
            </a:lvl1pPr>
          </a:lstStyle>
          <a:p>
            <a:pPr>
              <a:defRPr/>
            </a:pPr>
            <a:fld id="{B6CB9C89-3F54-4FD6-8B68-295FE4FF7875}" type="datetimeFigureOut">
              <a:rPr lang="en-US"/>
              <a:pPr>
                <a:defRPr/>
              </a:pPr>
              <a:t>6/2/2019</a:t>
            </a:fld>
            <a:endParaRPr lang="en-US"/>
          </a:p>
        </p:txBody>
      </p:sp>
      <p:sp>
        <p:nvSpPr>
          <p:cNvPr id="6"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extLst>
          </p:cNvPr>
          <p:cNvSpPr>
            <a:spLocks noGrp="1"/>
          </p:cNvSpPr>
          <p:nvPr>
            <p:ph type="sldNum" sz="quarter" idx="12"/>
          </p:nvPr>
        </p:nvSpPr>
        <p:spPr/>
        <p:txBody>
          <a:bodyPr/>
          <a:lstStyle>
            <a:lvl1pPr>
              <a:defRPr/>
            </a:lvl1pPr>
          </a:lstStyle>
          <a:p>
            <a:pPr>
              <a:defRPr/>
            </a:pPr>
            <a:fld id="{A0ED0534-544A-4163-B09F-5FD1AFEF3FF8}" type="slidenum">
              <a:rPr lang="en-US" altLang="en-US"/>
              <a:pPr>
                <a:defRPr/>
              </a:pPr>
              <a:t>‹#›</a:t>
            </a:fld>
            <a:endParaRPr lang="en-US" altLang="en-US"/>
          </a:p>
        </p:txBody>
      </p:sp>
    </p:spTree>
    <p:extLst>
      <p:ext uri="{BB962C8B-B14F-4D97-AF65-F5344CB8AC3E}">
        <p14:creationId xmlns:p14="http://schemas.microsoft.com/office/powerpoint/2010/main" val="346429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6125"/>
            <a:ext cx="9144000" cy="407987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27" name="Picture 11"/>
          <p:cNvPicPr>
            <a:picLocks noChangeAspect="1" noChangeArrowheads="1"/>
          </p:cNvPicPr>
          <p:nvPr/>
        </p:nvPicPr>
        <p:blipFill>
          <a:blip r:embed="rId13">
            <a:extLst>
              <a:ext uri="{28A0092B-C50C-407E-A947-70E740481C1C}">
                <a14:useLocalDpi xmlns:a14="http://schemas.microsoft.com/office/drawing/2010/main" val="0"/>
              </a:ext>
            </a:extLst>
          </a:blip>
          <a:srcRect b="-1563"/>
          <a:stretch>
            <a:fillRect/>
          </a:stretch>
        </p:blipFill>
        <p:spPr bwMode="auto">
          <a:xfrm>
            <a:off x="0" y="6096000"/>
            <a:ext cx="91440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p:nvCxnSpPr>
        <p:spPr>
          <a:xfrm>
            <a:off x="0" y="610076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038" y="804863"/>
            <a:ext cx="6572250" cy="104933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30" name="Text Placeholder 2"/>
          <p:cNvSpPr>
            <a:spLocks noGrp="1" noChangeArrowheads="1"/>
          </p:cNvSpPr>
          <p:nvPr>
            <p:ph type="body" idx="1"/>
          </p:nvPr>
        </p:nvSpPr>
        <p:spPr bwMode="auto">
          <a:xfrm>
            <a:off x="1443038" y="2016125"/>
            <a:ext cx="6572250" cy="344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646738" y="330200"/>
            <a:ext cx="2368550" cy="309563"/>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fld id="{30567BCB-D5F1-4DE2-814E-6E2C4E43F0A7}" type="datetimeFigureOut">
              <a:rPr lang="en-US"/>
              <a:pPr>
                <a:defRPr/>
              </a:pPr>
              <a:t>6/2/2019</a:t>
            </a:fld>
            <a:endParaRPr lang="en-US"/>
          </a:p>
        </p:txBody>
      </p:sp>
      <p:sp>
        <p:nvSpPr>
          <p:cNvPr id="5" name="Footer Placeholder 4"/>
          <p:cNvSpPr>
            <a:spLocks noGrp="1"/>
          </p:cNvSpPr>
          <p:nvPr>
            <p:ph type="ftr" sz="quarter" idx="3"/>
          </p:nvPr>
        </p:nvSpPr>
        <p:spPr>
          <a:xfrm>
            <a:off x="1443038" y="328613"/>
            <a:ext cx="4033837" cy="309562"/>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487363" y="798513"/>
            <a:ext cx="795337" cy="5048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2800">
                <a:solidFill>
                  <a:schemeClr val="accent1"/>
                </a:solidFill>
              </a:defRPr>
            </a:lvl1pPr>
          </a:lstStyle>
          <a:p>
            <a:pPr>
              <a:defRPr/>
            </a:pPr>
            <a:fld id="{89DBD0BC-03AF-4C75-8D08-393E4D22B98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29" r:id="rId7"/>
    <p:sldLayoutId id="2147483836" r:id="rId8"/>
    <p:sldLayoutId id="2147483837" r:id="rId9"/>
    <p:sldLayoutId id="2147483838" r:id="rId10"/>
    <p:sldLayoutId id="2147483839" r:id="rId11"/>
  </p:sldLayoutIdLst>
  <p:txStyles>
    <p:titleStyle>
      <a:lvl1pPr algn="l" defTabSz="685800" rtl="0" eaLnBrk="0" fontAlgn="base" hangingPunct="0">
        <a:lnSpc>
          <a:spcPct val="90000"/>
        </a:lnSpc>
        <a:spcBef>
          <a:spcPct val="0"/>
        </a:spcBef>
        <a:spcAft>
          <a:spcPct val="0"/>
        </a:spcAft>
        <a:defRPr sz="32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200">
          <a:solidFill>
            <a:schemeClr val="tx1"/>
          </a:solidFill>
          <a:latin typeface="Gill Sans MT" pitchFamily="34" charset="0"/>
        </a:defRPr>
      </a:lvl2pPr>
      <a:lvl3pPr algn="l" defTabSz="685800" rtl="0" eaLnBrk="0" fontAlgn="base" hangingPunct="0">
        <a:lnSpc>
          <a:spcPct val="90000"/>
        </a:lnSpc>
        <a:spcBef>
          <a:spcPct val="0"/>
        </a:spcBef>
        <a:spcAft>
          <a:spcPct val="0"/>
        </a:spcAft>
        <a:defRPr sz="3200">
          <a:solidFill>
            <a:schemeClr val="tx1"/>
          </a:solidFill>
          <a:latin typeface="Gill Sans MT" pitchFamily="34" charset="0"/>
        </a:defRPr>
      </a:lvl3pPr>
      <a:lvl4pPr algn="l" defTabSz="685800" rtl="0" eaLnBrk="0" fontAlgn="base" hangingPunct="0">
        <a:lnSpc>
          <a:spcPct val="90000"/>
        </a:lnSpc>
        <a:spcBef>
          <a:spcPct val="0"/>
        </a:spcBef>
        <a:spcAft>
          <a:spcPct val="0"/>
        </a:spcAft>
        <a:defRPr sz="3200">
          <a:solidFill>
            <a:schemeClr val="tx1"/>
          </a:solidFill>
          <a:latin typeface="Gill Sans MT" pitchFamily="34" charset="0"/>
        </a:defRPr>
      </a:lvl4pPr>
      <a:lvl5pPr algn="l" defTabSz="685800" rtl="0" eaLnBrk="0" fontAlgn="base" hangingPunct="0">
        <a:lnSpc>
          <a:spcPct val="90000"/>
        </a:lnSpc>
        <a:spcBef>
          <a:spcPct val="0"/>
        </a:spcBef>
        <a:spcAft>
          <a:spcPct val="0"/>
        </a:spcAft>
        <a:defRPr sz="3200">
          <a:solidFill>
            <a:schemeClr val="tx1"/>
          </a:solidFill>
          <a:latin typeface="Gill Sans MT" pitchFamily="34" charset="0"/>
        </a:defRPr>
      </a:lvl5pPr>
      <a:lvl6pPr marL="457200" algn="l" defTabSz="685800" rtl="0" fontAlgn="base">
        <a:lnSpc>
          <a:spcPct val="90000"/>
        </a:lnSpc>
        <a:spcBef>
          <a:spcPct val="0"/>
        </a:spcBef>
        <a:spcAft>
          <a:spcPct val="0"/>
        </a:spcAft>
        <a:defRPr sz="3200">
          <a:solidFill>
            <a:schemeClr val="tx1"/>
          </a:solidFill>
          <a:latin typeface="Gill Sans MT" pitchFamily="34" charset="0"/>
        </a:defRPr>
      </a:lvl6pPr>
      <a:lvl7pPr marL="914400" algn="l" defTabSz="685800" rtl="0" fontAlgn="base">
        <a:lnSpc>
          <a:spcPct val="90000"/>
        </a:lnSpc>
        <a:spcBef>
          <a:spcPct val="0"/>
        </a:spcBef>
        <a:spcAft>
          <a:spcPct val="0"/>
        </a:spcAft>
        <a:defRPr sz="3200">
          <a:solidFill>
            <a:schemeClr val="tx1"/>
          </a:solidFill>
          <a:latin typeface="Gill Sans MT" pitchFamily="34" charset="0"/>
        </a:defRPr>
      </a:lvl7pPr>
      <a:lvl8pPr marL="1371600" algn="l" defTabSz="685800" rtl="0" fontAlgn="base">
        <a:lnSpc>
          <a:spcPct val="90000"/>
        </a:lnSpc>
        <a:spcBef>
          <a:spcPct val="0"/>
        </a:spcBef>
        <a:spcAft>
          <a:spcPct val="0"/>
        </a:spcAft>
        <a:defRPr sz="3200">
          <a:solidFill>
            <a:schemeClr val="tx1"/>
          </a:solidFill>
          <a:latin typeface="Gill Sans MT" pitchFamily="34" charset="0"/>
        </a:defRPr>
      </a:lvl8pPr>
      <a:lvl9pPr marL="1828800" algn="l" defTabSz="685800" rtl="0" fontAlgn="base">
        <a:lnSpc>
          <a:spcPct val="90000"/>
        </a:lnSpc>
        <a:spcBef>
          <a:spcPct val="0"/>
        </a:spcBef>
        <a:spcAft>
          <a:spcPct val="0"/>
        </a:spcAft>
        <a:defRPr sz="3200">
          <a:solidFill>
            <a:schemeClr val="tx1"/>
          </a:solidFill>
          <a:latin typeface="Gill Sans MT" pitchFamily="34" charset="0"/>
        </a:defRPr>
      </a:lvl9pPr>
    </p:titleStyle>
    <p:bodyStyle>
      <a:lvl1pPr marL="228600" indent="-228600" algn="l" defTabSz="685800" rtl="0" eaLnBrk="0" fontAlgn="base" hangingPunct="0">
        <a:lnSpc>
          <a:spcPct val="120000"/>
        </a:lnSpc>
        <a:spcBef>
          <a:spcPts val="1000"/>
        </a:spcBef>
        <a:spcAft>
          <a:spcPct val="0"/>
        </a:spcAft>
        <a:buClr>
          <a:schemeClr val="accent1"/>
        </a:buClr>
        <a:buSzPct val="100000"/>
        <a:buFont typeface="Arial"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extLst>
          </p:cNvPr>
          <p:cNvSpPr>
            <a:spLocks noGrp="1"/>
          </p:cNvSpPr>
          <p:nvPr>
            <p:ph type="ctrTitle"/>
          </p:nvPr>
        </p:nvSpPr>
        <p:spPr>
          <a:xfrm>
            <a:off x="2395538" y="801688"/>
            <a:ext cx="5619750" cy="2541587"/>
          </a:xfrm>
        </p:spPr>
        <p:txBody>
          <a:bodyPr>
            <a:normAutofit fontScale="90000"/>
          </a:bodyPr>
          <a:lstStyle/>
          <a:p>
            <a:pPr eaLnBrk="1" fontAlgn="auto" hangingPunct="1">
              <a:spcAft>
                <a:spcPts val="0"/>
              </a:spcAft>
              <a:defRPr/>
            </a:pPr>
            <a:r>
              <a:rPr lang="en-US" dirty="0"/>
              <a:t>Organizational Power and Conflict</a:t>
            </a:r>
            <a:br>
              <a:rPr lang="en-US" dirty="0"/>
            </a:br>
            <a:endParaRPr lang="en-US" altLang="en-US" dirty="0"/>
          </a:p>
        </p:txBody>
      </p:sp>
      <p:sp>
        <p:nvSpPr>
          <p:cNvPr id="3" name="Subtitle 2">
            <a:extLst>
              <a:ext uri="{FF2B5EF4-FFF2-40B4-BE49-F238E27FC236}"/>
            </a:extLst>
          </p:cNvPr>
          <p:cNvSpPr>
            <a:spLocks noGrp="1"/>
          </p:cNvSpPr>
          <p:nvPr>
            <p:ph type="subTitle" idx="1"/>
          </p:nvPr>
        </p:nvSpPr>
        <p:spPr>
          <a:xfrm>
            <a:off x="2395538" y="3530600"/>
            <a:ext cx="3014662" cy="977900"/>
          </a:xfrm>
        </p:spPr>
        <p:txBody>
          <a:bodyPr rtlCol="0"/>
          <a:lstStyle/>
          <a:p>
            <a:pPr eaLnBrk="1" fontAlgn="auto" hangingPunct="1">
              <a:spcAft>
                <a:spcPts val="0"/>
              </a:spcAft>
              <a:buFont typeface="Arial" panose="020B0604020202020204" pitchFamily="34" charset="0"/>
              <a:buNone/>
              <a:defRPr/>
            </a:pPr>
            <a:r>
              <a:rPr lang="en-US" dirty="0"/>
              <a:t>Student’s Name</a:t>
            </a:r>
          </a:p>
          <a:p>
            <a:pPr eaLnBrk="1" fontAlgn="auto" hangingPunct="1">
              <a:spcAft>
                <a:spcPts val="0"/>
              </a:spcAft>
              <a:buFont typeface="Arial" panose="020B0604020202020204" pitchFamily="34" charset="0"/>
              <a:buNone/>
              <a:defRPr/>
            </a:pPr>
            <a:r>
              <a:rPr lang="en-US" dirty="0"/>
              <a:t>Institutional Affiliation </a:t>
            </a:r>
          </a:p>
        </p:txBody>
      </p:sp>
      <p:pic>
        <p:nvPicPr>
          <p:cNvPr id="12292" name="Picture 4" descr="Image result for Organizational Power and Conflict/pic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944688"/>
            <a:ext cx="3505200"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Introduction </a:t>
            </a:r>
            <a:endParaRPr lang="en-US" dirty="0"/>
          </a:p>
        </p:txBody>
      </p:sp>
      <p:sp>
        <p:nvSpPr>
          <p:cNvPr id="13315" name="Content Placeholder 2"/>
          <p:cNvSpPr>
            <a:spLocks noGrp="1"/>
          </p:cNvSpPr>
          <p:nvPr>
            <p:ph idx="1"/>
          </p:nvPr>
        </p:nvSpPr>
        <p:spPr>
          <a:xfrm>
            <a:off x="1295400" y="1524000"/>
            <a:ext cx="6572250" cy="4572000"/>
          </a:xfrm>
        </p:spPr>
        <p:txBody>
          <a:bodyPr/>
          <a:lstStyle/>
          <a:p>
            <a:r>
              <a:rPr lang="en-US" dirty="0" smtClean="0"/>
              <a:t>Employees often have the desire to succeed in the place of work.</a:t>
            </a:r>
          </a:p>
          <a:p>
            <a:r>
              <a:rPr lang="en-US" dirty="0" smtClean="0"/>
              <a:t>Some people desire to raise their social status to attain leadership positions.</a:t>
            </a:r>
          </a:p>
          <a:p>
            <a:r>
              <a:rPr lang="en-US" dirty="0" smtClean="0"/>
              <a:t>The struggle to get power often lead to conflicts and disagreements. </a:t>
            </a:r>
          </a:p>
          <a:p>
            <a:r>
              <a:rPr lang="en-US" dirty="0" smtClean="0"/>
              <a:t>Employees are expected to work harmoniously and productively at the place of work. </a:t>
            </a:r>
          </a:p>
          <a:p>
            <a:r>
              <a:rPr lang="en-US" dirty="0" smtClean="0"/>
              <a:t>Organizations expect people to work as a team. </a:t>
            </a:r>
          </a:p>
          <a:p>
            <a:r>
              <a:rPr lang="en-US" dirty="0" smtClean="0"/>
              <a:t>Power is instrumental when it comes to solving conflicts. </a:t>
            </a:r>
          </a:p>
          <a:p>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Influence of power</a:t>
            </a:r>
            <a:endParaRPr lang="en-US" dirty="0"/>
          </a:p>
        </p:txBody>
      </p:sp>
      <p:sp>
        <p:nvSpPr>
          <p:cNvPr id="14339" name="Content Placeholder 2"/>
          <p:cNvSpPr>
            <a:spLocks noGrp="1"/>
          </p:cNvSpPr>
          <p:nvPr>
            <p:ph idx="1"/>
          </p:nvPr>
        </p:nvSpPr>
        <p:spPr>
          <a:xfrm>
            <a:off x="1443038" y="1828800"/>
            <a:ext cx="6572250" cy="3636963"/>
          </a:xfrm>
        </p:spPr>
        <p:txBody>
          <a:bodyPr/>
          <a:lstStyle/>
          <a:p>
            <a:r>
              <a:rPr lang="en-US" smtClean="0"/>
              <a:t>Power changes how people behave and relate with others.</a:t>
            </a:r>
          </a:p>
          <a:p>
            <a:r>
              <a:rPr lang="en-US" smtClean="0"/>
              <a:t>Those who have power only focus their desires and interests above other people.</a:t>
            </a:r>
          </a:p>
          <a:p>
            <a:r>
              <a:rPr lang="en-US" smtClean="0"/>
              <a:t>Failure to consider other people’s opinions leads to conflicts between colleagues. </a:t>
            </a:r>
          </a:p>
          <a:p>
            <a:r>
              <a:rPr lang="en-US" smtClean="0"/>
              <a:t>Others contrarily become polite when they get power.</a:t>
            </a:r>
          </a:p>
          <a:p>
            <a:r>
              <a:rPr lang="en-US" smtClean="0"/>
              <a:t>But most people in power do not respect other’s needs.</a:t>
            </a:r>
          </a:p>
          <a:p>
            <a:r>
              <a:rPr lang="en-US" smtClean="0"/>
              <a:t>Power blinds most people hence causing divisions within the organization. </a:t>
            </a:r>
          </a:p>
          <a:p>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Employee needs </a:t>
            </a:r>
            <a:endParaRPr lang="en-US" dirty="0"/>
          </a:p>
        </p:txBody>
      </p:sp>
      <p:sp>
        <p:nvSpPr>
          <p:cNvPr id="15363" name="Content Placeholder 2"/>
          <p:cNvSpPr>
            <a:spLocks noGrp="1"/>
          </p:cNvSpPr>
          <p:nvPr>
            <p:ph idx="1"/>
          </p:nvPr>
        </p:nvSpPr>
        <p:spPr>
          <a:xfrm>
            <a:off x="1447800" y="1447800"/>
            <a:ext cx="6572250" cy="4460875"/>
          </a:xfrm>
        </p:spPr>
        <p:txBody>
          <a:bodyPr/>
          <a:lstStyle/>
          <a:p>
            <a:r>
              <a:rPr lang="en-US" dirty="0" smtClean="0"/>
              <a:t>Employees often have three needs while at the workplace.</a:t>
            </a:r>
          </a:p>
          <a:p>
            <a:r>
              <a:rPr lang="en-US" dirty="0" smtClean="0"/>
              <a:t>The needs include achievement, affiliation, and power.</a:t>
            </a:r>
          </a:p>
          <a:p>
            <a:r>
              <a:rPr lang="en-US" dirty="0" smtClean="0"/>
              <a:t>Need for power comes at the top for most large companies. </a:t>
            </a:r>
          </a:p>
          <a:p>
            <a:r>
              <a:rPr lang="en-US" dirty="0" smtClean="0"/>
              <a:t>Need for achievement comes second, preceded by need for affiliation. </a:t>
            </a:r>
          </a:p>
          <a:p>
            <a:r>
              <a:rPr lang="en-US" dirty="0" smtClean="0"/>
              <a:t>For small organizations, need for achievement comes at the top.</a:t>
            </a:r>
          </a:p>
          <a:p>
            <a:r>
              <a:rPr lang="en-US" dirty="0" smtClean="0"/>
              <a:t>Need for power then comes second, preceded by need for affiliation.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Conflicts </a:t>
            </a:r>
            <a:endParaRPr lang="en-US" dirty="0"/>
          </a:p>
        </p:txBody>
      </p:sp>
      <p:sp>
        <p:nvSpPr>
          <p:cNvPr id="16387" name="Content Placeholder 2"/>
          <p:cNvSpPr>
            <a:spLocks noGrp="1"/>
          </p:cNvSpPr>
          <p:nvPr>
            <p:ph idx="1"/>
          </p:nvPr>
        </p:nvSpPr>
        <p:spPr>
          <a:xfrm>
            <a:off x="1443038" y="1905000"/>
            <a:ext cx="6572250" cy="4114800"/>
          </a:xfrm>
        </p:spPr>
        <p:txBody>
          <a:bodyPr/>
          <a:lstStyle/>
          <a:p>
            <a:r>
              <a:rPr lang="en-US" smtClean="0"/>
              <a:t>Conflicts are a common occurrence in every organization.</a:t>
            </a:r>
          </a:p>
          <a:p>
            <a:r>
              <a:rPr lang="en-US" smtClean="0"/>
              <a:t>It is easier to avoid conflicts than to resolve them since resolving them may not be easy at times. </a:t>
            </a:r>
          </a:p>
          <a:p>
            <a:r>
              <a:rPr lang="en-US" smtClean="0"/>
              <a:t>Conflicts negatively affect the productivity of employees. </a:t>
            </a:r>
          </a:p>
          <a:p>
            <a:r>
              <a:rPr lang="en-US" smtClean="0"/>
              <a:t>It affects the quality of work done by employees.</a:t>
            </a:r>
          </a:p>
          <a:p>
            <a:r>
              <a:rPr lang="en-US" smtClean="0"/>
              <a:t>Poor work among employees leads to low productivity and profit making. </a:t>
            </a:r>
          </a:p>
          <a:p>
            <a:r>
              <a:rPr lang="en-US" smtClean="0"/>
              <a:t>Conflicts are expected at the place of work because people are different in terms of opinions and personality.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Cont’d</a:t>
            </a:r>
            <a:endParaRPr lang="en-US" dirty="0"/>
          </a:p>
        </p:txBody>
      </p:sp>
      <p:sp>
        <p:nvSpPr>
          <p:cNvPr id="17411" name="Content Placeholder 2"/>
          <p:cNvSpPr>
            <a:spLocks noGrp="1"/>
          </p:cNvSpPr>
          <p:nvPr>
            <p:ph idx="1"/>
          </p:nvPr>
        </p:nvSpPr>
        <p:spPr>
          <a:xfrm>
            <a:off x="1443038" y="2016125"/>
            <a:ext cx="6572250" cy="4003675"/>
          </a:xfrm>
        </p:spPr>
        <p:txBody>
          <a:bodyPr/>
          <a:lstStyle/>
          <a:p>
            <a:r>
              <a:rPr lang="en-US" smtClean="0"/>
              <a:t>Absence of conflicts indicates lack of involvement of all employees.</a:t>
            </a:r>
          </a:p>
          <a:p>
            <a:r>
              <a:rPr lang="en-US" smtClean="0"/>
              <a:t>Employees are expected to always voice their opinions. </a:t>
            </a:r>
          </a:p>
          <a:p>
            <a:r>
              <a:rPr lang="en-US" smtClean="0"/>
              <a:t>Conflicts may only not arise if employees do not question the management. </a:t>
            </a:r>
          </a:p>
          <a:p>
            <a:r>
              <a:rPr lang="en-US" smtClean="0"/>
              <a:t>Some people tend to ignore avoid confrontations.</a:t>
            </a:r>
          </a:p>
          <a:p>
            <a:r>
              <a:rPr lang="en-US" smtClean="0"/>
              <a:t>This may later escalate to resentment and fights at the place of work. </a:t>
            </a:r>
          </a:p>
          <a:p>
            <a:r>
              <a:rPr lang="en-US" smtClean="0"/>
              <a:t>Conflicts are better solved as they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Causes of conflicts </a:t>
            </a:r>
            <a:endParaRPr lang="en-US" dirty="0"/>
          </a:p>
        </p:txBody>
      </p:sp>
      <p:sp>
        <p:nvSpPr>
          <p:cNvPr id="18435" name="Content Placeholder 2"/>
          <p:cNvSpPr>
            <a:spLocks noGrp="1"/>
          </p:cNvSpPr>
          <p:nvPr>
            <p:ph idx="1"/>
          </p:nvPr>
        </p:nvSpPr>
        <p:spPr/>
        <p:txBody>
          <a:bodyPr/>
          <a:lstStyle/>
          <a:p>
            <a:r>
              <a:rPr lang="en-US" smtClean="0"/>
              <a:t>Poor communications and emotional instability are the root causes of conflicts in an organization.</a:t>
            </a:r>
          </a:p>
          <a:p>
            <a:r>
              <a:rPr lang="en-US" smtClean="0"/>
              <a:t>An individual of power with poor communication brings about more conflicts.</a:t>
            </a:r>
          </a:p>
          <a:p>
            <a:r>
              <a:rPr lang="en-US" smtClean="0"/>
              <a:t>Those who have low ranks are prone to suffer in this case. </a:t>
            </a:r>
          </a:p>
          <a:p>
            <a:r>
              <a:rPr lang="en-US" smtClean="0"/>
              <a:t>Employees with poor communication are prone to given managers a hard time. </a:t>
            </a:r>
          </a:p>
          <a:p>
            <a:r>
              <a:rPr lang="en-US" smtClean="0"/>
              <a:t>Managers have to design ways of dealing with such people. </a:t>
            </a:r>
          </a:p>
          <a:p>
            <a:r>
              <a:rPr lang="en-US" smtClean="0"/>
              <a:t>Conflicts are a sign that people are voicing their opinions. </a:t>
            </a:r>
          </a:p>
          <a:p>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Power and conflict </a:t>
            </a:r>
            <a:endParaRPr lang="en-US" dirty="0"/>
          </a:p>
        </p:txBody>
      </p:sp>
      <p:sp>
        <p:nvSpPr>
          <p:cNvPr id="19459" name="Content Placeholder 2"/>
          <p:cNvSpPr>
            <a:spLocks noGrp="1"/>
          </p:cNvSpPr>
          <p:nvPr>
            <p:ph idx="1"/>
          </p:nvPr>
        </p:nvSpPr>
        <p:spPr>
          <a:xfrm>
            <a:off x="1443038" y="2016125"/>
            <a:ext cx="6572250" cy="4003675"/>
          </a:xfrm>
        </p:spPr>
        <p:txBody>
          <a:bodyPr/>
          <a:lstStyle/>
          <a:p>
            <a:r>
              <a:rPr lang="en-US" smtClean="0"/>
              <a:t>Matters related to power and conflict can be addressed by embracing effective communication. </a:t>
            </a:r>
          </a:p>
          <a:p>
            <a:r>
              <a:rPr lang="en-US" smtClean="0"/>
              <a:t>Being clear and effective while passing communication is key solving this problem. </a:t>
            </a:r>
          </a:p>
          <a:p>
            <a:r>
              <a:rPr lang="en-US" smtClean="0"/>
              <a:t>People should avoid wronging others to reduce conflicts.</a:t>
            </a:r>
          </a:p>
          <a:p>
            <a:r>
              <a:rPr lang="en-US" smtClean="0"/>
              <a:t> It is not possible to avoid conflicts all together. </a:t>
            </a:r>
          </a:p>
          <a:p>
            <a:r>
              <a:rPr lang="en-US" smtClean="0"/>
              <a:t>What is vital is to avoid unnecessary or small conflicts. </a:t>
            </a:r>
          </a:p>
          <a:p>
            <a:r>
              <a:rPr lang="en-US" smtClean="0"/>
              <a:t>Misunderstandings can be avoided by making clarifications.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Cont’d</a:t>
            </a:r>
            <a:endParaRPr lang="en-US" dirty="0"/>
          </a:p>
        </p:txBody>
      </p:sp>
      <p:sp>
        <p:nvSpPr>
          <p:cNvPr id="20483" name="Content Placeholder 2"/>
          <p:cNvSpPr>
            <a:spLocks noGrp="1"/>
          </p:cNvSpPr>
          <p:nvPr>
            <p:ph idx="1"/>
          </p:nvPr>
        </p:nvSpPr>
        <p:spPr>
          <a:xfrm>
            <a:off x="1447800" y="1447800"/>
            <a:ext cx="6572250" cy="4384675"/>
          </a:xfrm>
        </p:spPr>
        <p:txBody>
          <a:bodyPr/>
          <a:lstStyle/>
          <a:p>
            <a:r>
              <a:rPr lang="en-US" dirty="0" smtClean="0"/>
              <a:t>Communications and clarifications among employees in key to organizational operations. </a:t>
            </a:r>
          </a:p>
          <a:p>
            <a:r>
              <a:rPr lang="en-US" dirty="0" smtClean="0"/>
              <a:t>Organizations should ensure that all conflicts are resolved.</a:t>
            </a:r>
          </a:p>
          <a:p>
            <a:r>
              <a:rPr lang="en-US" dirty="0" smtClean="0"/>
              <a:t>Avoiding conflicts only brings more complications and problems.   </a:t>
            </a:r>
          </a:p>
          <a:p>
            <a:r>
              <a:rPr lang="en-US" dirty="0" smtClean="0"/>
              <a:t>Problems associated with power and conflicts can only be solved if organizations put an effort to do so.</a:t>
            </a:r>
          </a:p>
          <a:p>
            <a:r>
              <a:rPr lang="en-US" dirty="0" smtClean="0"/>
              <a:t>People should work as  team rather than for personal gains. </a:t>
            </a:r>
          </a:p>
          <a:p>
            <a:r>
              <a:rPr lang="en-US" dirty="0" smtClean="0"/>
              <a:t>Team work helps to resolve conflicts through effective communication.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CONT’D </a:t>
            </a:r>
            <a:endParaRPr lang="en-US" dirty="0"/>
          </a:p>
        </p:txBody>
      </p:sp>
      <p:sp>
        <p:nvSpPr>
          <p:cNvPr id="21507" name="Content Placeholder 2"/>
          <p:cNvSpPr>
            <a:spLocks noGrp="1"/>
          </p:cNvSpPr>
          <p:nvPr>
            <p:ph idx="1"/>
          </p:nvPr>
        </p:nvSpPr>
        <p:spPr>
          <a:xfrm>
            <a:off x="1443038" y="2016125"/>
            <a:ext cx="6572250" cy="3851275"/>
          </a:xfrm>
        </p:spPr>
        <p:txBody>
          <a:bodyPr/>
          <a:lstStyle/>
          <a:p>
            <a:r>
              <a:rPr lang="en-US" smtClean="0"/>
              <a:t>Organizations should strive to empower employees.</a:t>
            </a:r>
          </a:p>
          <a:p>
            <a:r>
              <a:rPr lang="en-US" smtClean="0"/>
              <a:t>They should consider the needs of each team member.</a:t>
            </a:r>
          </a:p>
          <a:p>
            <a:r>
              <a:rPr lang="en-US" smtClean="0"/>
              <a:t>Organizations needs to regulate the among of power given to employees since power changes people.</a:t>
            </a:r>
          </a:p>
          <a:p>
            <a:r>
              <a:rPr lang="en-US" smtClean="0"/>
              <a:t>Attaining organizational goals should be a joint effort.</a:t>
            </a:r>
          </a:p>
          <a:p>
            <a:r>
              <a:rPr lang="en-US" smtClean="0"/>
              <a:t>Achieving such goals do not need any room for conflicts. </a:t>
            </a:r>
          </a:p>
          <a:p>
            <a:r>
              <a:rPr lang="en-US" smtClean="0"/>
              <a:t>Focus and commitment is the key to eliminating unnecessary conflicts and realizing organizational goals.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Conclusion </a:t>
            </a:r>
            <a:endParaRPr lang="en-US" dirty="0"/>
          </a:p>
        </p:txBody>
      </p:sp>
      <p:sp>
        <p:nvSpPr>
          <p:cNvPr id="22531" name="Content Placeholder 2"/>
          <p:cNvSpPr>
            <a:spLocks noGrp="1"/>
          </p:cNvSpPr>
          <p:nvPr>
            <p:ph idx="1"/>
          </p:nvPr>
        </p:nvSpPr>
        <p:spPr>
          <a:xfrm>
            <a:off x="1447800" y="1371600"/>
            <a:ext cx="6572250" cy="4079875"/>
          </a:xfrm>
        </p:spPr>
        <p:txBody>
          <a:bodyPr/>
          <a:lstStyle/>
          <a:p>
            <a:r>
              <a:rPr lang="en-US" dirty="0" smtClean="0"/>
              <a:t>Many people believe that social class determines the work positions that ne holds. </a:t>
            </a:r>
          </a:p>
          <a:p>
            <a:r>
              <a:rPr lang="en-US" dirty="0" smtClean="0"/>
              <a:t>Power can destroy the work environment of handled badly. </a:t>
            </a:r>
          </a:p>
          <a:p>
            <a:r>
              <a:rPr lang="en-US" dirty="0" smtClean="0"/>
              <a:t>Power can make others mistreat people at the workplace. </a:t>
            </a:r>
          </a:p>
          <a:p>
            <a:r>
              <a:rPr lang="en-US" dirty="0" smtClean="0"/>
              <a:t>Organizations have the duty to choose the types of employees they need.</a:t>
            </a:r>
          </a:p>
          <a:p>
            <a:r>
              <a:rPr lang="en-US" dirty="0" smtClean="0"/>
              <a:t>Employees should understand the position of others in relation to power when conflicts come up. </a:t>
            </a:r>
          </a:p>
          <a:p>
            <a:r>
              <a:rPr lang="en-US" dirty="0" smtClean="0"/>
              <a:t>Team work helps to solve power struggles and conflicts.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a:lstStyle/>
          <a:p>
            <a:pPr eaLnBrk="1" fontAlgn="auto" hangingPunct="1">
              <a:spcAft>
                <a:spcPts val="0"/>
              </a:spcAft>
              <a:defRPr/>
            </a:pPr>
            <a:r>
              <a:rPr lang="en-US" dirty="0"/>
              <a:t>References</a:t>
            </a:r>
          </a:p>
        </p:txBody>
      </p:sp>
      <p:sp>
        <p:nvSpPr>
          <p:cNvPr id="3" name="Content Placeholder 2">
            <a:extLst>
              <a:ext uri="{FF2B5EF4-FFF2-40B4-BE49-F238E27FC236}"/>
            </a:extLst>
          </p:cNvPr>
          <p:cNvSpPr>
            <a:spLocks noGrp="1"/>
          </p:cNvSpPr>
          <p:nvPr>
            <p:ph idx="1"/>
          </p:nvPr>
        </p:nvSpPr>
        <p:spPr/>
        <p:txBody>
          <a:bodyPr rtlCol="0">
            <a:normAutofit fontScale="85000" lnSpcReduction="10000"/>
          </a:bodyPr>
          <a:lstStyle/>
          <a:p>
            <a:pPr>
              <a:defRPr/>
            </a:pPr>
            <a:r>
              <a:rPr lang="en-US" dirty="0"/>
              <a:t>Bell, J. M. (2015). </a:t>
            </a:r>
            <a:r>
              <a:rPr lang="en-US" i="1" dirty="0"/>
              <a:t>The Black Power movement and American social work</a:t>
            </a:r>
            <a:r>
              <a:rPr lang="en-US" dirty="0" smtClean="0"/>
              <a:t>. </a:t>
            </a:r>
            <a:r>
              <a:rPr lang="en-US" dirty="0"/>
              <a:t>[New York] : Columbia University </a:t>
            </a:r>
            <a:r>
              <a:rPr lang="en-US" dirty="0" smtClean="0"/>
              <a:t>Press.</a:t>
            </a:r>
          </a:p>
          <a:p>
            <a:pPr>
              <a:defRPr/>
            </a:pPr>
            <a:r>
              <a:rPr lang="en-US" dirty="0" smtClean="0"/>
              <a:t>Bess</a:t>
            </a:r>
            <a:r>
              <a:rPr lang="en-US" dirty="0"/>
              <a:t>, J. L., &amp; Dee, J. R. (2012). </a:t>
            </a:r>
            <a:r>
              <a:rPr lang="en-US" i="1" dirty="0"/>
              <a:t>Understanding college and university organization: Theories for effective policy and practice</a:t>
            </a:r>
            <a:r>
              <a:rPr lang="en-US" dirty="0"/>
              <a:t>. Sterling, </a:t>
            </a:r>
            <a:r>
              <a:rPr lang="en-US" dirty="0" err="1"/>
              <a:t>Va</a:t>
            </a:r>
            <a:r>
              <a:rPr lang="en-US" dirty="0"/>
              <a:t>: Stylus</a:t>
            </a:r>
            <a:r>
              <a:rPr lang="en-US" dirty="0" smtClean="0"/>
              <a:t>.</a:t>
            </a:r>
          </a:p>
          <a:p>
            <a:pPr>
              <a:defRPr/>
            </a:pPr>
            <a:r>
              <a:rPr lang="en-US" dirty="0"/>
              <a:t>Cartwright, T. (2011). </a:t>
            </a:r>
            <a:r>
              <a:rPr lang="en-US" i="1" dirty="0"/>
              <a:t>Managing Conflict with Peers</a:t>
            </a:r>
            <a:r>
              <a:rPr lang="en-US" dirty="0"/>
              <a:t>. New York, NY: John Wiley &amp; Sons.</a:t>
            </a:r>
            <a:endParaRPr lang="en-US" dirty="0" smtClean="0"/>
          </a:p>
          <a:p>
            <a:pPr>
              <a:defRPr/>
            </a:pPr>
            <a:r>
              <a:rPr lang="en-US" dirty="0" err="1" smtClean="0"/>
              <a:t>Cunliffe</a:t>
            </a:r>
            <a:r>
              <a:rPr lang="en-US" dirty="0"/>
              <a:t>, A. L. (2008). </a:t>
            </a:r>
            <a:r>
              <a:rPr lang="en-US" i="1" dirty="0"/>
              <a:t>Organization theory</a:t>
            </a:r>
            <a:r>
              <a:rPr lang="en-US" dirty="0"/>
              <a:t>. Los Angeles: SAGE</a:t>
            </a:r>
            <a:r>
              <a:rPr lang="en-US" dirty="0" smtClean="0"/>
              <a:t>.</a:t>
            </a:r>
          </a:p>
          <a:p>
            <a:pPr>
              <a:defRPr/>
            </a:pPr>
            <a:r>
              <a:rPr lang="en-US" dirty="0" err="1"/>
              <a:t>Heimans</a:t>
            </a:r>
            <a:r>
              <a:rPr lang="en-US" dirty="0"/>
              <a:t>, J., &amp; </a:t>
            </a:r>
            <a:r>
              <a:rPr lang="en-US" dirty="0" err="1"/>
              <a:t>Timms</a:t>
            </a:r>
            <a:r>
              <a:rPr lang="en-US" dirty="0"/>
              <a:t>, H. (2018). </a:t>
            </a:r>
            <a:r>
              <a:rPr lang="en-US" i="1" dirty="0"/>
              <a:t>New power: How power works in our </a:t>
            </a:r>
            <a:r>
              <a:rPr lang="en-US" i="1" dirty="0" err="1"/>
              <a:t>hyperconnected</a:t>
            </a:r>
            <a:r>
              <a:rPr lang="en-US" i="1" dirty="0"/>
              <a:t> world -- and how to make it work for you</a:t>
            </a:r>
            <a:r>
              <a:rPr lang="en-US" dirty="0" smtClean="0"/>
              <a: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References </a:t>
            </a:r>
            <a:endParaRPr lang="en-US" dirty="0"/>
          </a:p>
        </p:txBody>
      </p:sp>
      <p:sp>
        <p:nvSpPr>
          <p:cNvPr id="24579" name="Content Placeholder 2"/>
          <p:cNvSpPr>
            <a:spLocks noGrp="1"/>
          </p:cNvSpPr>
          <p:nvPr>
            <p:ph idx="1"/>
          </p:nvPr>
        </p:nvSpPr>
        <p:spPr>
          <a:xfrm>
            <a:off x="1447800" y="1371600"/>
            <a:ext cx="6572250" cy="4572000"/>
          </a:xfrm>
        </p:spPr>
        <p:txBody>
          <a:bodyPr/>
          <a:lstStyle/>
          <a:p>
            <a:r>
              <a:rPr lang="en-US" dirty="0" err="1" smtClean="0"/>
              <a:t>Liddle</a:t>
            </a:r>
            <a:r>
              <a:rPr lang="en-US" dirty="0" smtClean="0"/>
              <a:t>, D. (2017). </a:t>
            </a:r>
            <a:r>
              <a:rPr lang="en-US" i="1" dirty="0" smtClean="0"/>
              <a:t>Managing conflict: A practical guide to resolution in the workplace</a:t>
            </a:r>
            <a:r>
              <a:rPr lang="en-US" dirty="0" smtClean="0"/>
              <a:t>. Toronto : Random House Canada.</a:t>
            </a:r>
          </a:p>
          <a:p>
            <a:r>
              <a:rPr lang="en-US" dirty="0" err="1" smtClean="0"/>
              <a:t>Lipsky</a:t>
            </a:r>
            <a:r>
              <a:rPr lang="en-US" dirty="0" smtClean="0"/>
              <a:t>, D. B. (2016). </a:t>
            </a:r>
            <a:r>
              <a:rPr lang="en-US" i="1" dirty="0" smtClean="0"/>
              <a:t>Managing and Resolving Workplace Conflict</a:t>
            </a:r>
            <a:r>
              <a:rPr lang="en-US" dirty="0" smtClean="0"/>
              <a:t>. Emerald Group Publishing Limited.</a:t>
            </a:r>
          </a:p>
          <a:p>
            <a:r>
              <a:rPr lang="en-US" dirty="0" err="1" smtClean="0"/>
              <a:t>Muntean</a:t>
            </a:r>
            <a:r>
              <a:rPr lang="en-US" dirty="0" smtClean="0"/>
              <a:t>, C. (2018). </a:t>
            </a:r>
            <a:r>
              <a:rPr lang="en-US" i="1" dirty="0" smtClean="0"/>
              <a:t>Conflict and Leadership: How to Harness the Power of Conflict to Create Better Leaders and Build Thriving Teams</a:t>
            </a:r>
            <a:r>
              <a:rPr lang="en-US" dirty="0" smtClean="0"/>
              <a:t>. New York : Business Expert Press</a:t>
            </a:r>
          </a:p>
          <a:p>
            <a:r>
              <a:rPr lang="en-US" dirty="0" smtClean="0"/>
              <a:t>Scott, C. R. (2017). </a:t>
            </a:r>
            <a:r>
              <a:rPr lang="en-US" i="1" dirty="0" smtClean="0"/>
              <a:t>The international encyclopedia of organizational communication</a:t>
            </a:r>
            <a:r>
              <a:rPr lang="en-US" dirty="0" smtClean="0"/>
              <a:t>.</a:t>
            </a:r>
          </a:p>
          <a:p>
            <a:r>
              <a:rPr lang="en-US" dirty="0" smtClean="0"/>
              <a:t>Wesley, D. (2015). </a:t>
            </a:r>
            <a:r>
              <a:rPr lang="en-US" i="1" dirty="0" smtClean="0"/>
              <a:t>Conflict resolution in the workplace: How to handle and resolve conflict at work</a:t>
            </a:r>
            <a:r>
              <a:rPr lang="en-US" dirty="0" smtClean="0"/>
              <a:t>.</a:t>
            </a:r>
          </a:p>
          <a:p>
            <a:endParaRPr lang="en-US" dirty="0" smtClean="0"/>
          </a:p>
        </p:txBody>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0</TotalTime>
  <Words>1785</Words>
  <Application>Microsoft Office PowerPoint</Application>
  <PresentationFormat>On-screen Show (4:3)</PresentationFormat>
  <Paragraphs>107</Paragraphs>
  <Slides>13</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Gill Sans MT</vt:lpstr>
      <vt:lpstr>Arial</vt:lpstr>
      <vt:lpstr>Calibri</vt:lpstr>
      <vt:lpstr>Gallery</vt:lpstr>
      <vt:lpstr>Organizational Power and Conflict </vt:lpstr>
      <vt:lpstr>Introduction </vt:lpstr>
      <vt:lpstr>Influence of power</vt:lpstr>
      <vt:lpstr>Employee needs </vt:lpstr>
      <vt:lpstr>Conflicts </vt:lpstr>
      <vt:lpstr>Cont’d</vt:lpstr>
      <vt:lpstr>Causes of conflicts </vt:lpstr>
      <vt:lpstr>Power and conflict </vt:lpstr>
      <vt:lpstr>Cont’d</vt:lpstr>
      <vt:lpstr>CONT’D </vt:lpstr>
      <vt:lpstr>Conclusion </vt:lpstr>
      <vt:lpstr>References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2019-05-26T22:27:27Z</dcterms:created>
  <dcterms:modified xsi:type="dcterms:W3CDTF">2019-06-02T16:48:43Z</dcterms:modified>
</cp:coreProperties>
</file>